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21.xml" ContentType="application/vnd.openxmlformats-officedocument.presentationml.notesSlide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noFill/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noFill/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05AC4F-80F0-631C-1302-F9487FD9688F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89BE8F-7D16-45E3-9FA8-EFCF06AE1B90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835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3520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8201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55564F8-154F-2E31-EE69-3F1082BE4C9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2272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1306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007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9A7C84-B844-B1C3-B46E-0E2753175C3A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6955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2515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03570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A20ECA-3A96-9034-2DF2-5EB1365C088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3004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36552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23067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259BF2-291F-DC79-4FC0-4181177A642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3992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27191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16893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62EB59-00CD-C435-0929-BCD2F2077FF9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2072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68146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705908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0C9E37-8963-634B-CFD4-7AD9F867454C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C2D53C-2D66-519E-0ABA-24C59E99BFA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33FCB9-E2BC-F0E8-7B32-E941BA694DA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1D76DE-0907-BDC0-CDBF-61EA4C40FF7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E42011-4417-082C-E5CA-BB84C2BA5A1E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DE2860-0EE6-A9BB-8CDF-8F0F833E66D3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E9D159-B5BC-BD30-D4E2-59FCACFDE80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4BCD5B-2AF5-3118-1E5A-EE64F54AC4E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40593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3884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3622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42CCE8-FB63-A36F-76B2-981F92A63D7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1EAB70-A214-F277-F939-093BC7D4B0A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FE1249-2F68-9959-57D8-D8C2F068519B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5B5511-8B78-8F8B-F7F3-8D0BE46AF7A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F9E174-ACC3-4B67-D60E-630D420CDD7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86378" y="1122363"/>
            <a:ext cx="9144000" cy="2387599"/>
          </a:xfrm>
        </p:spPr>
        <p:txBody>
          <a:bodyPr/>
          <a:lstStyle/>
          <a:p>
            <a:pPr>
              <a:defRPr/>
            </a:pPr>
            <a:r>
              <a:rPr lang="en-US" sz="9600" b="1">
                <a:solidFill>
                  <a:schemeClr val="bg1"/>
                </a:solidFill>
              </a:rPr>
              <a:t>Vajra Linux</a:t>
            </a:r>
            <a:endParaRPr sz="9600"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70236" y="3509961"/>
            <a:ext cx="9144000" cy="568617"/>
          </a:xfrm>
        </p:spPr>
        <p:txBody>
          <a:bodyPr/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rial"/>
                <a:ea typeface="Arial"/>
                <a:cs typeface="Arial"/>
              </a:rPr>
              <a:t>Strength and Speed, Made in Bharat</a:t>
            </a:r>
            <a:r>
              <a:rPr lang="en-US" sz="28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!</a:t>
            </a:r>
            <a:endParaRPr sz="2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7041940" name=""/>
          <p:cNvSpPr txBox="1"/>
          <p:nvPr/>
        </p:nvSpPr>
        <p:spPr bwMode="auto">
          <a:xfrm rot="0" flipH="0" flipV="0">
            <a:off x="6881140" y="4170655"/>
            <a:ext cx="5152202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solidFill>
                  <a:schemeClr val="bg1"/>
                </a:solidFill>
              </a:rPr>
              <a:t>-By Hrishikesh Sachin Kelkar, 11th C.</a:t>
            </a:r>
            <a:endParaRPr sz="2200">
              <a:solidFill>
                <a:schemeClr val="bg1"/>
              </a:solidFill>
            </a:endParaRPr>
          </a:p>
        </p:txBody>
      </p:sp>
      <p:pic>
        <p:nvPicPr>
          <p:cNvPr id="5182837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70237" y="1870375"/>
            <a:ext cx="1906741" cy="1842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73952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The Three Layouts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88527687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6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Windows 7/10-like</a:t>
            </a:r>
            <a:r>
              <a:rPr sz="26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Familiar and easy to transition to.</a:t>
            </a:r>
            <a:endParaRPr sz="26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6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6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Windows 11-like</a:t>
            </a:r>
            <a:r>
              <a:rPr sz="26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Sleek and modern.</a:t>
            </a:r>
            <a:endParaRPr sz="26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6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6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macOS-like</a:t>
            </a:r>
            <a:r>
              <a:rPr sz="26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Minimalist and polished.</a:t>
            </a:r>
            <a:endParaRPr sz="26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27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527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881271" name="Title 1"/>
          <p:cNvSpPr>
            <a:spLocks noGrp="1"/>
          </p:cNvSpPr>
          <p:nvPr>
            <p:ph type="title"/>
          </p:nvPr>
        </p:nvSpPr>
        <p:spPr bwMode="auto">
          <a:xfrm>
            <a:off x="838198" y="-32520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Windows 10</a:t>
            </a: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Layout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18146356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686" y="980197"/>
            <a:ext cx="9996626" cy="5623102"/>
          </a:xfrm>
          <a:prstGeom prst="rect">
            <a:avLst/>
          </a:prstGeom>
          <a:ln w="12699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578428" name="Title 1"/>
          <p:cNvSpPr>
            <a:spLocks noGrp="1"/>
          </p:cNvSpPr>
          <p:nvPr>
            <p:ph type="title"/>
          </p:nvPr>
        </p:nvSpPr>
        <p:spPr bwMode="auto">
          <a:xfrm>
            <a:off x="838198" y="-32520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Windows 11</a:t>
            </a: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Layout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14988989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8772" y="952499"/>
            <a:ext cx="9994454" cy="5621880"/>
          </a:xfrm>
          <a:prstGeom prst="rect">
            <a:avLst/>
          </a:prstGeom>
          <a:ln w="6349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596375" name="Title 1"/>
          <p:cNvSpPr>
            <a:spLocks noGrp="1"/>
          </p:cNvSpPr>
          <p:nvPr>
            <p:ph type="title"/>
          </p:nvPr>
        </p:nvSpPr>
        <p:spPr bwMode="auto">
          <a:xfrm>
            <a:off x="838198" y="-32520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MacOS</a:t>
            </a: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Layout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2375569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42201" y="996958"/>
            <a:ext cx="10107596" cy="5685523"/>
          </a:xfrm>
          <a:prstGeom prst="rect">
            <a:avLst/>
          </a:prstGeom>
          <a:ln w="6349">
            <a:solidFill>
              <a:schemeClr val="bg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0712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The Three Editions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71389005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Core Edition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For general-purpose use on older hardware.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Education Edition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Preloaded with educational tools, including offline resources.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Development Edition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Tailored for developers, IT Professionals. 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89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389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5855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Core Edition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32748527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Lightweight and fast, designed for everyday tasks and older hardware.</a:t>
            </a:r>
            <a:endParaRPr sz="2400" b="0" i="0" u="none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Preloaded with essential apps for web browsing, multimedia, and productivity.</a:t>
            </a:r>
            <a:endParaRPr sz="2400" b="0" i="0" u="none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Minimal system requirements: 512MB RAM and a dual-core processor.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Ideal for personal use and users transitioning to Linux.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48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7485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6146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Education Edition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70010600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Includes tools like GeoGebra, Scratch, Avogadro, etc. for interactive learning.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Preloaded with LibreOffice and Calibre for academic and productivity needs.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Supports more than 10 Indian languages for accessibility in diverse classrooms.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Perfect for students, teachers, and institutions focusing on e-learning.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010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13784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Development Edition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58640986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Equipped with developer tools like GCC, Python, Rust, and Node.js.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Preinstalled IDEs such as Gedit, Jupyter-Notebook, and Code::Blocks for seamless coding.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Includes version control tools like Git and Docker for collaborative projects.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Designed for programmers, cybersecurity enthusiasts, and tech professionals.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0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640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0238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Indian Language Support</a:t>
            </a:r>
            <a:endParaRPr sz="48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70538915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6468328" cy="4351338"/>
          </a:xfrm>
        </p:spPr>
        <p:txBody>
          <a:bodyPr/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Supports more than 10 Indian languages.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Easy system and keyboard language switching.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5872140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08252" y="1599829"/>
            <a:ext cx="4106640" cy="4674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3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53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1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214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" dur="500" fill="hold"/>
                                        <p:tgtEl>
                                          <p:spTgt spid="587214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0023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Credits: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85313139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Website: </a:t>
            </a: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Nikhil Pethe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Community Contributions: </a:t>
            </a: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Members of ItsFOSS</a:t>
            </a:r>
            <a:r>
              <a:rPr sz="24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Community</a:t>
            </a:r>
            <a:endParaRPr sz="24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Neville Jackson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Paul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Ihasama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Laura Michaels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Xander H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lvl="1">
              <a:defRPr/>
            </a:pPr>
            <a:r>
              <a:rPr sz="20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Skywalker</a:t>
            </a:r>
            <a:endParaRPr sz="2000" b="1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13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313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1623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4800" b="1">
                <a:solidFill>
                  <a:schemeClr val="bg1"/>
                </a:solidFill>
              </a:rPr>
              <a:t>Why </a:t>
            </a: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Linux</a:t>
            </a:r>
            <a:r>
              <a:rPr sz="4800" b="1">
                <a:solidFill>
                  <a:schemeClr val="bg1"/>
                </a:solidFill>
              </a:rPr>
              <a:t>?</a:t>
            </a:r>
            <a:endParaRPr sz="4800" b="1">
              <a:solidFill>
                <a:schemeClr val="bg1"/>
              </a:solidFill>
            </a:endParaRPr>
          </a:p>
        </p:txBody>
      </p:sp>
      <p:sp>
        <p:nvSpPr>
          <p:cNvPr id="41892813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43106" y="1690687"/>
            <a:ext cx="6306844" cy="448627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 sz="1800" b="1" i="0" u="none" strike="noStrike" cap="none" spc="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Currently, market share of Linux is just 4.3%. But it has potential to grow.</a:t>
            </a:r>
            <a:r>
              <a:rPr sz="1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The Reasons are:</a:t>
            </a:r>
            <a:endParaRPr sz="1800" b="1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Security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Linux is inherently more secure than Windows and macOS due to its robust permission model and open-source architecture, which allows quick identification and resolution of vulnerabilities.</a:t>
            </a:r>
            <a:endParaRPr sz="1800" b="0" i="0" u="none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Cost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Being open-source, Linux is free to use, saving users and organizations significant licensing fees compared to proprietary systems.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Customizability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Linux provides unparalleled flexibility, allowing users to choose from various desktop environments, modify the kernel, and personalize every aspect of the operating system.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Performance on Old Hardware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Linux can run smoothly on minimal resources, making it ideal for reviving older computers and extending their lifespan.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1798251972" name=""/>
          <p:cNvPicPr>
            <a:picLocks noChangeAspect="1"/>
          </p:cNvPicPr>
          <p:nvPr/>
        </p:nvPicPr>
        <p:blipFill>
          <a:blip r:embed="rId3"/>
          <a:srcRect l="17498" t="0" r="17015" b="0"/>
          <a:stretch/>
        </p:blipFill>
        <p:spPr bwMode="auto">
          <a:xfrm flipH="0" flipV="0">
            <a:off x="6816407" y="845690"/>
            <a:ext cx="5196715" cy="5166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2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25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9825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717274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Practical Demonstration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541717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521831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sz="72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Thank You!</a:t>
            </a:r>
            <a:endParaRPr sz="72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18370276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Jai Hind!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791386" name="Title 1"/>
          <p:cNvSpPr>
            <a:spLocks noGrp="1"/>
          </p:cNvSpPr>
          <p:nvPr>
            <p:ph type="title"/>
          </p:nvPr>
        </p:nvSpPr>
        <p:spPr bwMode="auto">
          <a:xfrm>
            <a:off x="736476" y="161678"/>
            <a:ext cx="10515600" cy="1325562"/>
          </a:xfrm>
        </p:spPr>
        <p:txBody>
          <a:bodyPr/>
          <a:lstStyle/>
          <a:p>
            <a:pPr>
              <a:defRPr/>
            </a:pPr>
            <a:r>
              <a:rPr sz="48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Why Linux For Bharat?</a:t>
            </a:r>
            <a:endParaRPr sz="48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837534797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333858" y="1377888"/>
            <a:ext cx="6796965" cy="51878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800" b="0" i="1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It has exponential potential to grow in Bharat. The awareness about Linux has already started. Linux has gained a massive 16% market share in Bharat, beating the 4.3% average of the world</a:t>
            </a:r>
            <a:r>
              <a:rPr sz="1800" b="0" i="1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.</a:t>
            </a:r>
            <a:endParaRPr sz="1800" i="1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Reducing Software Piracy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With software piracy rates high in Bharat, Linux offers a legal, free alternative that eliminates the need for pirated proprietary software.</a:t>
            </a:r>
            <a:endParaRPr sz="1800" b="0" i="0" u="none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Support for Bharatiya Languages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Linux distributions like BOSS and Vajra Linux provide extensive support for 10+ Bharatiya languages, promoting inclusivity and accessibility.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Low Resource Requirements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Many households in Bharat use older computers; Linux’s ability to function well on low-spec hardware makes it a practical choice.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Self-Reliance and Open-Source Innovation</a:t>
            </a:r>
            <a:r>
              <a:rPr sz="18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Promotes the spirit of "Atmanirbhar Bharat" by reducing dependency on costly foreign software and encouraging local innovation in open-source technology.</a:t>
            </a:r>
            <a:endParaRPr sz="18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857533205" name=""/>
          <p:cNvSpPr/>
          <p:nvPr/>
        </p:nvSpPr>
        <p:spPr bwMode="auto">
          <a:xfrm flipH="0" flipV="0">
            <a:off x="8767645" y="4268595"/>
            <a:ext cx="998737" cy="1094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97318" name=""/>
          <p:cNvSpPr/>
          <p:nvPr/>
        </p:nvSpPr>
        <p:spPr bwMode="auto">
          <a:xfrm flipH="0" flipV="0">
            <a:off x="9969829" y="1211431"/>
            <a:ext cx="1146699" cy="4152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5558266" name=""/>
          <p:cNvSpPr txBox="1"/>
          <p:nvPr/>
        </p:nvSpPr>
        <p:spPr bwMode="auto">
          <a:xfrm flipH="0" flipV="0">
            <a:off x="8239217" y="5763965"/>
            <a:ext cx="3207939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Linux Market Share</a:t>
            </a:r>
            <a:endParaRPr sz="22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225792565" name=""/>
          <p:cNvSpPr txBox="1"/>
          <p:nvPr/>
        </p:nvSpPr>
        <p:spPr bwMode="auto">
          <a:xfrm flipH="0" flipV="0">
            <a:off x="8952597" y="5428325"/>
            <a:ext cx="73091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99781343" name=""/>
          <p:cNvSpPr txBox="1"/>
          <p:nvPr/>
        </p:nvSpPr>
        <p:spPr bwMode="auto">
          <a:xfrm flipH="0" flipV="0">
            <a:off x="8619684" y="5400582"/>
            <a:ext cx="1397103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The </a:t>
            </a:r>
            <a:r>
              <a:rPr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World</a:t>
            </a:r>
            <a:endParaRPr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553262360" name=""/>
          <p:cNvSpPr txBox="1"/>
          <p:nvPr/>
        </p:nvSpPr>
        <p:spPr bwMode="auto">
          <a:xfrm flipH="0" flipV="0">
            <a:off x="9843188" y="5400582"/>
            <a:ext cx="1399982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Bharat</a:t>
            </a:r>
            <a:endParaRPr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1168112787" name=""/>
          <p:cNvSpPr txBox="1"/>
          <p:nvPr/>
        </p:nvSpPr>
        <p:spPr bwMode="auto">
          <a:xfrm flipH="0" flipV="0">
            <a:off x="8790404" y="3902475"/>
            <a:ext cx="954299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4.3%</a:t>
            </a:r>
            <a:endParaRPr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2006093908" name=""/>
          <p:cNvSpPr txBox="1"/>
          <p:nvPr/>
        </p:nvSpPr>
        <p:spPr bwMode="auto">
          <a:xfrm flipH="0" flipV="0">
            <a:off x="10065849" y="824459"/>
            <a:ext cx="955378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16%</a:t>
            </a:r>
            <a:endParaRPr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53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3753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9978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9978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53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5753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11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811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6811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26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3262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3262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9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609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" dur="500" fill="hold"/>
                                        <p:tgtEl>
                                          <p:spTgt spid="200609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2696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Linux vs Windows vs MacOs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graphicFrame>
        <p:nvGraphicFramePr>
          <p:cNvPr id="1984966758" name=""/>
          <p:cNvGraphicFramePr>
            <a:graphicFrameLocks xmlns:a="http://schemas.openxmlformats.org/drawingml/2006/main"/>
          </p:cNvGraphicFramePr>
          <p:nvPr>
            <p:ph idx="1"/>
          </p:nvPr>
        </p:nvGraphicFramePr>
        <p:xfrm>
          <a:off x="838198" y="1825624"/>
          <a:ext cx="10515600" cy="134608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{2D5ABB26-0587-4C30-8999-92F81FD0307C}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Feature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Linux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Windows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MacOS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96578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Cost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Free and Open Source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Paid(license cost varies by version)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Paid(bundled with apple devices)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Customizability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Highly Customizable to its core, and the kernel too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Limited to changing themes and UI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Minimal, locked ecosystem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Security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Highly secure, very less malware threats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Frequent target for viruses and malwares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Fewer attacks but some specific vulnarabilities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Hardware Requirements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Lightweight, runs on very old hardware too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Higher requirements, updates slow down the system even more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Required premium apple hardware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7038191" name=""/>
          <p:cNvGraphicFramePr>
            <a:graphicFrameLocks xmlns:a="http://schemas.openxmlformats.org/drawingml/2006/main"/>
          </p:cNvGraphicFramePr>
          <p:nvPr/>
        </p:nvGraphicFramePr>
        <p:xfrm>
          <a:off x="0" y="0"/>
          <a:ext cx="3600000" cy="3600000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1311773"/>
              </a:tblGrid>
              <a:tr h="384810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Free and open-source</a:t>
                      </a:r>
                      <a:endParaRPr/>
                    </a:p>
                  </a:txBody>
                  <a:tcPr marL="9524" marR="9524" marT="9524" marB="9524" anchor="ctr"/>
                </a:tc>
              </a:tr>
            </a:tbl>
          </a:graphicData>
        </a:graphic>
      </p:graphicFrame>
      <p:graphicFrame>
        <p:nvGraphicFramePr>
          <p:cNvPr id="1361146402" name=""/>
          <p:cNvGraphicFramePr>
            <a:graphicFrameLocks xmlns:a="http://schemas.openxmlformats.org/drawingml/2006/main"/>
          </p:cNvGraphicFramePr>
          <p:nvPr/>
        </p:nvGraphicFramePr>
        <p:xfrm>
          <a:off x="152399" y="152399"/>
          <a:ext cx="3600000" cy="3600000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1311773"/>
              </a:tblGrid>
              <a:tr h="384810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Free and open-source</a:t>
                      </a:r>
                      <a:endParaRPr/>
                    </a:p>
                  </a:txBody>
                  <a:tcPr marL="9524" marR="9524" marT="9524" marB="9524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870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Linux vs Windows vs MacOs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graphicFrame>
        <p:nvGraphicFramePr>
          <p:cNvPr id="951267407" name=""/>
          <p:cNvGraphicFramePr>
            <a:graphicFrameLocks xmlns:a="http://schemas.openxmlformats.org/drawingml/2006/main"/>
          </p:cNvGraphicFramePr>
          <p:nvPr>
            <p:ph idx="1"/>
          </p:nvPr>
        </p:nvGraphicFramePr>
        <p:xfrm>
          <a:off x="838198" y="1594435"/>
          <a:ext cx="10553699" cy="4940227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{2D5ABB26-0587-4C30-8999-92F81FD0307C}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Feature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Linux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Windows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MacOS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96578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Performance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Best performance due to optimization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Can slow over time without maintenance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Optimized only for apple hardware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38099" algn="ctr">
                      <a:solidFill>
                        <a:schemeClr val="bg2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Privacy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No user tracking, complete transparency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Significant data collection by default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Less tracking, better than windows but not Linux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Development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Preferred by developers, strong terminal tools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Good for windows-specific development(.NET Framework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Good for iOS/MacOS development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6349" algn="ctr">
                      <a:solidFill>
                        <a:schemeClr val="bg1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901215"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Ecosystem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38099" algn="ctr">
                      <a:solidFill>
                        <a:schemeClr val="bg2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Open, works across all hardware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Closed but supports many devices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>
                          <a:solidFill>
                            <a:schemeClr val="bg1"/>
                          </a:solidFill>
                          <a:latin typeface="Fira Sans"/>
                          <a:ea typeface="Fira Sans"/>
                          <a:cs typeface="Fira Sans"/>
                        </a:rPr>
                        <a:t>Locked into apple ecosystem</a:t>
                      </a:r>
                      <a:endParaRPr>
                        <a:solidFill>
                          <a:schemeClr val="bg1"/>
                        </a:solidFill>
                        <a:latin typeface="Fira Sans"/>
                        <a:cs typeface="Fira Sans"/>
                      </a:endParaRPr>
                    </a:p>
                  </a:txBody>
                  <a:tcPr>
                    <a:lnL w="6349" algn="ctr">
                      <a:solidFill>
                        <a:schemeClr val="bg1"/>
                      </a:solidFill>
                    </a:lnL>
                    <a:lnR w="38099" algn="ctr">
                      <a:solidFill>
                        <a:schemeClr val="bg2"/>
                      </a:solidFill>
                    </a:lnR>
                    <a:lnT w="6349" algn="ctr">
                      <a:solidFill>
                        <a:schemeClr val="bg1"/>
                      </a:solidFill>
                    </a:lnT>
                    <a:lnB w="38099" algn="ctr">
                      <a:solidFill>
                        <a:schemeClr val="bg2"/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62508697" name=""/>
          <p:cNvGraphicFramePr>
            <a:graphicFrameLocks xmlns:a="http://schemas.openxmlformats.org/drawingml/2006/main"/>
          </p:cNvGraphicFramePr>
          <p:nvPr/>
        </p:nvGraphicFramePr>
        <p:xfrm>
          <a:off x="0" y="0"/>
          <a:ext cx="3600000" cy="3600000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1311773"/>
              </a:tblGrid>
              <a:tr h="384810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Free and open-source</a:t>
                      </a:r>
                      <a:endParaRPr/>
                    </a:p>
                  </a:txBody>
                  <a:tcPr marL="9524" marR="9524" marT="9524" marB="9524" anchor="ctr"/>
                </a:tc>
              </a:tr>
            </a:tbl>
          </a:graphicData>
        </a:graphic>
      </p:graphicFrame>
      <p:graphicFrame>
        <p:nvGraphicFramePr>
          <p:cNvPr id="2037369410" name=""/>
          <p:cNvGraphicFramePr>
            <a:graphicFrameLocks xmlns:a="http://schemas.openxmlformats.org/drawingml/2006/main"/>
          </p:cNvGraphicFramePr>
          <p:nvPr/>
        </p:nvGraphicFramePr>
        <p:xfrm>
          <a:off x="152399" y="152399"/>
          <a:ext cx="3600000" cy="3600000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1311773"/>
              </a:tblGrid>
              <a:tr h="384810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Free and open-source</a:t>
                      </a:r>
                      <a:endParaRPr/>
                    </a:p>
                  </a:txBody>
                  <a:tcPr marL="9524" marR="9524" marT="9524" marB="9524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3184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63325" y="78450"/>
            <a:ext cx="11263543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42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Saving Old Computers and Reducing E-Waste</a:t>
            </a:r>
            <a:endParaRPr sz="42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205877879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0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Linux’s ability to run on old hardware</a:t>
            </a:r>
            <a:r>
              <a:rPr sz="20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</a:t>
            </a: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00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	</a:t>
            </a:r>
            <a:r>
              <a:rPr sz="20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Minimal requirements for [Vajra Linux] (512MB RAM, Dual-Core CPU).</a:t>
            </a:r>
            <a:endParaRPr sz="20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0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Impact on e-waste reduction</a:t>
            </a:r>
            <a:r>
              <a:rPr sz="20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</a:t>
            </a: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00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	</a:t>
            </a:r>
            <a:r>
              <a:rPr sz="20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Reuse older systems instead of discarding them.</a:t>
            </a:r>
            <a:endParaRPr sz="20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0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Environmental benefits: Lower carbon footprint</a:t>
            </a:r>
            <a:r>
              <a:rPr sz="20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.</a:t>
            </a:r>
            <a:endParaRPr sz="20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>
              <a:defRPr/>
            </a:pP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00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It also supports households which can’t afford to buy a new/high-spec computer as an old computer can be revived by using Linux.</a:t>
            </a:r>
            <a:endParaRPr sz="20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657075604" name=""/>
          <p:cNvSpPr txBox="1"/>
          <p:nvPr/>
        </p:nvSpPr>
        <p:spPr bwMode="auto">
          <a:xfrm flipH="0" flipV="0">
            <a:off x="2784465" y="1007985"/>
            <a:ext cx="6621981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0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“One Linux Distro = One Less PC in the Landfill.”</a:t>
            </a:r>
            <a:endParaRPr sz="2000" b="1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7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8778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778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8778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07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5707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936728" name="Title 1"/>
          <p:cNvSpPr>
            <a:spLocks noGrp="1"/>
          </p:cNvSpPr>
          <p:nvPr>
            <p:ph type="title"/>
          </p:nvPr>
        </p:nvSpPr>
        <p:spPr bwMode="auto">
          <a:xfrm>
            <a:off x="126358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About </a:t>
            </a: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Vajra Linux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7255400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Name origin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"Vajra" symbolizes strength and speed in Indian culture.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Goal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To create a lightweight, secure OS for Indian users while offering global usability.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  <p:pic>
        <p:nvPicPr>
          <p:cNvPr id="17034061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87108" y="436625"/>
            <a:ext cx="1223502" cy="1182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55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942487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Features of Vajra Linux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67165985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Lightweight 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and </a:t>
            </a: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fast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Perfect for old hardware.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Multi-language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support (10+ Indian languages).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Customizable 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layouts inspired by </a:t>
            </a: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Windows and macOS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Preloaded tools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 for education and development.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Privacy-first approach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: Enhanced security.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65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1659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2693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System Requirements of Vajra Linux</a:t>
            </a:r>
            <a:endParaRPr b="1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392078498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Minimum requirements</a:t>
            </a:r>
            <a:r>
              <a:rPr sz="2400">
                <a:solidFill>
                  <a:schemeClr val="bg1"/>
                </a:solidFill>
                <a:latin typeface="Fira Sans"/>
                <a:cs typeface="Fira Sans"/>
              </a:rPr>
              <a:t>[Core Edition]: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40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RAM: 512 MB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	Storage: 15GB</a:t>
            </a: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400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CPU: Dual-core</a:t>
            </a:r>
            <a:endParaRPr sz="2400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r>
              <a:rPr sz="2400" b="1" u="sng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*Approx 8 times less than Windows. Can run on PCs as old as 15 years</a:t>
            </a:r>
            <a:r>
              <a:rPr sz="2400" b="1" u="sng">
                <a:solidFill>
                  <a:schemeClr val="bg1"/>
                </a:solidFill>
                <a:latin typeface="Fira Sans"/>
                <a:ea typeface="Fira Sans"/>
                <a:cs typeface="Fira Sans"/>
              </a:rPr>
              <a:t>*</a:t>
            </a:r>
            <a:endParaRPr sz="2400" b="1" i="0" u="sng">
              <a:solidFill>
                <a:schemeClr val="bg1"/>
              </a:solidFill>
              <a:latin typeface="Fira Sans"/>
              <a:ea typeface="Fira Sans"/>
              <a:cs typeface="Fira Sans"/>
            </a:endParaRPr>
          </a:p>
          <a:p>
            <a:pPr marL="0" indent="0">
              <a:buFont typeface="Arial"/>
              <a:buNone/>
              <a:defRPr/>
            </a:pPr>
            <a:endParaRPr sz="2400">
              <a:solidFill>
                <a:schemeClr val="bg1"/>
              </a:solidFill>
              <a:latin typeface="Fira Sans"/>
              <a:cs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7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207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ONLYOFFICE/8.2.1.38</Application>
  <PresentationFormat>On-screen Show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Hrishikesh Kelkar</dc:creator>
  <cp:lastModifiedBy/>
  <cp:revision>10</cp:revision>
  <dcterms:modified xsi:type="dcterms:W3CDTF">2024-12-03T05:17:37Z</dcterms:modified>
</cp:coreProperties>
</file>